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9" r:id="rId3"/>
    <p:sldId id="345" r:id="rId5"/>
    <p:sldId id="316" r:id="rId6"/>
    <p:sldId id="346" r:id="rId7"/>
    <p:sldId id="349" r:id="rId8"/>
    <p:sldId id="350" r:id="rId9"/>
    <p:sldId id="351" r:id="rId10"/>
    <p:sldId id="278" r:id="rId1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8"/>
    <a:srgbClr val="004E23"/>
    <a:srgbClr val="60A8FF"/>
    <a:srgbClr val="C0C0C0"/>
    <a:srgbClr val="DDDDDD"/>
    <a:srgbClr val="EAEAEA"/>
    <a:srgbClr val="F2F2F2"/>
    <a:srgbClr val="B2B2B2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3" autoAdjust="0"/>
    <p:restoredTop sz="94660"/>
  </p:normalViewPr>
  <p:slideViewPr>
    <p:cSldViewPr snapToGrid="0">
      <p:cViewPr varScale="1">
        <p:scale>
          <a:sx n="55" d="100"/>
          <a:sy n="55" d="100"/>
        </p:scale>
        <p:origin x="42" y="1200"/>
      </p:cViewPr>
      <p:guideLst>
        <p:guide orient="horz" pos="2167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2879F5-A58E-40CC-8088-DEC4C127EE4C}" type="datetimeFigureOut">
              <a:rPr lang="zh-CN" altLang="en-US"/>
            </a:fld>
            <a:endParaRPr lang="zh-CN" altLang="en-US"/>
          </a:p>
        </p:txBody>
      </p:sp>
      <p:sp>
        <p:nvSpPr>
          <p:cNvPr id="71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11BABB2-13EF-41F9-9DE8-3A95FCCAA48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025"/>
            <a:ext cx="10515600" cy="431641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09850"/>
            <a:ext cx="10515600" cy="1152525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89363"/>
            <a:ext cx="10515600" cy="59213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609963" y="3640596"/>
            <a:ext cx="8972074" cy="6768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415"/>
            <a:ext cx="5157787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15"/>
            <a:ext cx="5183188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551113" y="2183131"/>
            <a:ext cx="7089775" cy="1517650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113" y="2183130"/>
            <a:ext cx="7089775" cy="1517650"/>
          </a:xfrm>
          <a:noFill/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6" name="平行四边形 3"/>
          <p:cNvSpPr>
            <a:spLocks noChangeArrowheads="1"/>
          </p:cNvSpPr>
          <p:nvPr userDrawn="1"/>
        </p:nvSpPr>
        <p:spPr bwMode="auto">
          <a:xfrm>
            <a:off x="3655485" y="3822700"/>
            <a:ext cx="8536516" cy="425450"/>
          </a:xfrm>
          <a:prstGeom prst="parallelogram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anchor="ctr">
            <a:normAutofit lnSpcReduction="10000"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"/>
              <a:defRPr sz="2400">
                <a:solidFill>
                  <a:schemeClr val="accent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83BBDD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zh-CN" sz="1600" smtClean="0">
              <a:solidFill>
                <a:srgbClr val="ACD1E8"/>
              </a:solidFill>
              <a:ea typeface="幼圆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180320" y="1036319"/>
            <a:ext cx="1173480" cy="5140643"/>
          </a:xfrm>
        </p:spPr>
        <p:txBody>
          <a:bodyPr vert="eaVert">
            <a:normAutofit/>
          </a:bodyPr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36319"/>
            <a:ext cx="9235440" cy="5140643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0"/>
            <a:ext cx="121951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62FA2D-8AD8-4839-8284-DBE6C369225F}" type="datetimeFigureOut">
              <a:rPr lang="zh-CN" alt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9A5171-AC11-41CE-8B52-CDB574A4F0EB}" type="slidenum">
              <a:rPr lang="zh-CN" alt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effectLst>
            <a:glow rad="139700">
              <a:srgbClr val="60A8FF">
                <a:alpha val="14902"/>
              </a:srgbClr>
            </a:glo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m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wmf"/><Relationship Id="rId8" Type="http://schemas.openxmlformats.org/officeDocument/2006/relationships/oleObject" Target="../embeddings/oleObject2.bin"/><Relationship Id="rId7" Type="http://schemas.openxmlformats.org/officeDocument/2006/relationships/image" Target="../media/image5.wmf"/><Relationship Id="rId6" Type="http://schemas.openxmlformats.org/officeDocument/2006/relationships/oleObject" Target="../embeddings/oleObject1.bin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3" Type="http://schemas.openxmlformats.org/officeDocument/2006/relationships/notesSlide" Target="../notesSlides/notesSlide3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6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" Type="http://schemas.openxmlformats.org/officeDocument/2006/relationships/tags" Target="../tags/tag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0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5.xml"/><Relationship Id="rId1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2.xml"/><Relationship Id="rId4" Type="http://schemas.openxmlformats.org/officeDocument/2006/relationships/image" Target="../media/image12.png"/><Relationship Id="rId3" Type="http://schemas.openxmlformats.org/officeDocument/2006/relationships/image" Target="../media/image11.wmf"/><Relationship Id="rId2" Type="http://schemas.openxmlformats.org/officeDocument/2006/relationships/oleObject" Target="../embeddings/oleObject6.bin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image" Target="../media/image13.wmf"/><Relationship Id="rId2" Type="http://schemas.openxmlformats.org/officeDocument/2006/relationships/oleObject" Target="../embeddings/oleObject7.bin"/><Relationship Id="rId1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590105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654050" y="4072255"/>
            <a:ext cx="10883265" cy="1303655"/>
          </a:xfrm>
        </p:spPr>
        <p:txBody>
          <a:bodyPr wrap="square"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b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Online Sentiment Analyzer System</a:t>
            </a:r>
            <a:b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430114" y="6065114"/>
            <a:ext cx="7097480" cy="539596"/>
          </a:xfrm>
        </p:spPr>
        <p:txBody>
          <a:bodyPr wrap="square" rtlCol="0" anchor="t" anchorCtr="0">
            <a:normAutofit/>
            <a:scene3d>
              <a:camera prst="orthographicFront"/>
              <a:lightRig rig="threePt" dir="t"/>
            </a:scene3d>
          </a:bodyPr>
          <a:lstStyle/>
          <a:p>
            <a:pPr algn="l">
              <a:defRPr/>
            </a:pPr>
            <a:r>
              <a:rPr lang="en-US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IDS706 Golden Team </a:t>
            </a:r>
            <a:endParaRPr lang="en-US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defRPr/>
            </a:pPr>
            <a:endParaRPr lang="en-US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568960"/>
            <a:ext cx="10515600" cy="1122045"/>
          </a:xfrm>
        </p:spPr>
        <p:txBody>
          <a:bodyPr/>
          <a:lstStyle/>
          <a:p>
            <a:r>
              <a:rPr lang="en-US" dirty="0">
                <a:sym typeface="+mn-ea"/>
              </a:rPr>
              <a:t>Online Sentiment Analyzer System</a:t>
            </a:r>
            <a:endParaRPr lang="zh-CN" altLang="en-US"/>
          </a:p>
        </p:txBody>
      </p:sp>
      <p:sp>
        <p:nvSpPr>
          <p:cNvPr id="6" name="Freeform 9"/>
          <p:cNvSpPr/>
          <p:nvPr>
            <p:custDataLst>
              <p:tags r:id="rId2"/>
            </p:custDataLst>
          </p:nvPr>
        </p:nvSpPr>
        <p:spPr bwMode="gray">
          <a:xfrm>
            <a:off x="4731069" y="2907666"/>
            <a:ext cx="1298575" cy="1344613"/>
          </a:xfrm>
          <a:custGeom>
            <a:avLst/>
            <a:gdLst>
              <a:gd name="T0" fmla="*/ 0 w 846"/>
              <a:gd name="T1" fmla="*/ 2354 h 875"/>
              <a:gd name="T2" fmla="*/ 1 w 846"/>
              <a:gd name="T3" fmla="*/ 2433 h 875"/>
              <a:gd name="T4" fmla="*/ 828 w 846"/>
              <a:gd name="T5" fmla="*/ 2433 h 875"/>
              <a:gd name="T6" fmla="*/ 2331 w 846"/>
              <a:gd name="T7" fmla="*/ 783 h 875"/>
              <a:gd name="T8" fmla="*/ 2331 w 846"/>
              <a:gd name="T9" fmla="*/ 0 h 875"/>
              <a:gd name="T10" fmla="*/ 0 w 846"/>
              <a:gd name="T11" fmla="*/ 2354 h 8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46"/>
              <a:gd name="T19" fmla="*/ 0 h 875"/>
              <a:gd name="T20" fmla="*/ 846 w 846"/>
              <a:gd name="T21" fmla="*/ 875 h 8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46" h="875">
                <a:moveTo>
                  <a:pt x="0" y="846"/>
                </a:moveTo>
                <a:cubicBezTo>
                  <a:pt x="0" y="855"/>
                  <a:pt x="0" y="865"/>
                  <a:pt x="1" y="875"/>
                </a:cubicBezTo>
                <a:cubicBezTo>
                  <a:pt x="300" y="875"/>
                  <a:pt x="300" y="875"/>
                  <a:pt x="300" y="875"/>
                </a:cubicBezTo>
                <a:cubicBezTo>
                  <a:pt x="317" y="269"/>
                  <a:pt x="846" y="281"/>
                  <a:pt x="846" y="281"/>
                </a:cubicBezTo>
                <a:cubicBezTo>
                  <a:pt x="846" y="0"/>
                  <a:pt x="846" y="0"/>
                  <a:pt x="846" y="0"/>
                </a:cubicBezTo>
                <a:cubicBezTo>
                  <a:pt x="379" y="0"/>
                  <a:pt x="0" y="378"/>
                  <a:pt x="0" y="846"/>
                </a:cubicBez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1270" cap="flat" cmpd="sng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3" name="Freeform 8"/>
          <p:cNvSpPr/>
          <p:nvPr>
            <p:custDataLst>
              <p:tags r:id="rId3"/>
            </p:custDataLst>
          </p:nvPr>
        </p:nvSpPr>
        <p:spPr bwMode="gray">
          <a:xfrm>
            <a:off x="6035994" y="2907666"/>
            <a:ext cx="1303337" cy="1344613"/>
          </a:xfrm>
          <a:custGeom>
            <a:avLst/>
            <a:gdLst>
              <a:gd name="T0" fmla="*/ 0 w 845"/>
              <a:gd name="T1" fmla="*/ 0 h 875"/>
              <a:gd name="T2" fmla="*/ 0 w 845"/>
              <a:gd name="T3" fmla="*/ 783 h 875"/>
              <a:gd name="T4" fmla="*/ 1611 w 845"/>
              <a:gd name="T5" fmla="*/ 2433 h 875"/>
              <a:gd name="T6" fmla="*/ 2373 w 845"/>
              <a:gd name="T7" fmla="*/ 2433 h 875"/>
              <a:gd name="T8" fmla="*/ 2373 w 845"/>
              <a:gd name="T9" fmla="*/ 2354 h 875"/>
              <a:gd name="T10" fmla="*/ 0 w 845"/>
              <a:gd name="T11" fmla="*/ 0 h 8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45"/>
              <a:gd name="T19" fmla="*/ 0 h 875"/>
              <a:gd name="T20" fmla="*/ 845 w 845"/>
              <a:gd name="T21" fmla="*/ 875 h 8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45" h="875">
                <a:moveTo>
                  <a:pt x="0" y="0"/>
                </a:moveTo>
                <a:cubicBezTo>
                  <a:pt x="0" y="281"/>
                  <a:pt x="0" y="281"/>
                  <a:pt x="0" y="281"/>
                </a:cubicBezTo>
                <a:cubicBezTo>
                  <a:pt x="605" y="336"/>
                  <a:pt x="573" y="875"/>
                  <a:pt x="573" y="875"/>
                </a:cubicBezTo>
                <a:cubicBezTo>
                  <a:pt x="845" y="875"/>
                  <a:pt x="845" y="875"/>
                  <a:pt x="845" y="875"/>
                </a:cubicBezTo>
                <a:cubicBezTo>
                  <a:pt x="845" y="865"/>
                  <a:pt x="845" y="856"/>
                  <a:pt x="845" y="846"/>
                </a:cubicBezTo>
                <a:cubicBezTo>
                  <a:pt x="845" y="379"/>
                  <a:pt x="467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 w="1270" cap="flat">
            <a:noFill/>
            <a:prstDash val="solid"/>
            <a:miter lim="800000"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7" name="Freeform 10"/>
          <p:cNvSpPr/>
          <p:nvPr>
            <p:custDataLst>
              <p:tags r:id="rId4"/>
            </p:custDataLst>
          </p:nvPr>
        </p:nvSpPr>
        <p:spPr bwMode="gray">
          <a:xfrm>
            <a:off x="4731068" y="4257040"/>
            <a:ext cx="1301750" cy="1257300"/>
          </a:xfrm>
          <a:custGeom>
            <a:avLst/>
            <a:gdLst>
              <a:gd name="T0" fmla="*/ 833 w 846"/>
              <a:gd name="T1" fmla="*/ 0 h 817"/>
              <a:gd name="T2" fmla="*/ 0 w 846"/>
              <a:gd name="T3" fmla="*/ 0 h 817"/>
              <a:gd name="T4" fmla="*/ 2357 w 846"/>
              <a:gd name="T5" fmla="*/ 2280 h 817"/>
              <a:gd name="T6" fmla="*/ 2357 w 846"/>
              <a:gd name="T7" fmla="*/ 1479 h 817"/>
              <a:gd name="T8" fmla="*/ 833 w 846"/>
              <a:gd name="T9" fmla="*/ 0 h 8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6"/>
              <a:gd name="T16" fmla="*/ 0 h 817"/>
              <a:gd name="T17" fmla="*/ 846 w 846"/>
              <a:gd name="T18" fmla="*/ 817 h 8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6" h="817">
                <a:moveTo>
                  <a:pt x="299" y="0"/>
                </a:moveTo>
                <a:cubicBezTo>
                  <a:pt x="0" y="0"/>
                  <a:pt x="0" y="0"/>
                  <a:pt x="0" y="0"/>
                </a:cubicBezTo>
                <a:cubicBezTo>
                  <a:pt x="16" y="454"/>
                  <a:pt x="388" y="817"/>
                  <a:pt x="846" y="817"/>
                </a:cubicBezTo>
                <a:cubicBezTo>
                  <a:pt x="846" y="530"/>
                  <a:pt x="846" y="530"/>
                  <a:pt x="846" y="530"/>
                </a:cubicBezTo>
                <a:cubicBezTo>
                  <a:pt x="310" y="476"/>
                  <a:pt x="299" y="0"/>
                  <a:pt x="299" y="0"/>
                </a:cubicBez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1270" cap="flat" cmpd="sng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8" name="Freeform 7"/>
          <p:cNvSpPr/>
          <p:nvPr>
            <p:custDataLst>
              <p:tags r:id="rId5"/>
            </p:custDataLst>
          </p:nvPr>
        </p:nvSpPr>
        <p:spPr bwMode="gray">
          <a:xfrm>
            <a:off x="6039168" y="4257040"/>
            <a:ext cx="1300162" cy="1257300"/>
          </a:xfrm>
          <a:custGeom>
            <a:avLst/>
            <a:gdLst>
              <a:gd name="T0" fmla="*/ 1595 w 845"/>
              <a:gd name="T1" fmla="*/ 0 h 817"/>
              <a:gd name="T2" fmla="*/ 0 w 845"/>
              <a:gd name="T3" fmla="*/ 1479 h 817"/>
              <a:gd name="T4" fmla="*/ 0 w 845"/>
              <a:gd name="T5" fmla="*/ 2280 h 817"/>
              <a:gd name="T6" fmla="*/ 2356 w 845"/>
              <a:gd name="T7" fmla="*/ 0 h 817"/>
              <a:gd name="T8" fmla="*/ 1595 w 845"/>
              <a:gd name="T9" fmla="*/ 0 h 8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5"/>
              <a:gd name="T16" fmla="*/ 0 h 817"/>
              <a:gd name="T17" fmla="*/ 845 w 845"/>
              <a:gd name="T18" fmla="*/ 817 h 8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5" h="817">
                <a:moveTo>
                  <a:pt x="572" y="0"/>
                </a:moveTo>
                <a:cubicBezTo>
                  <a:pt x="517" y="536"/>
                  <a:pt x="0" y="530"/>
                  <a:pt x="0" y="530"/>
                </a:cubicBezTo>
                <a:cubicBezTo>
                  <a:pt x="0" y="817"/>
                  <a:pt x="0" y="817"/>
                  <a:pt x="0" y="817"/>
                </a:cubicBezTo>
                <a:cubicBezTo>
                  <a:pt x="457" y="817"/>
                  <a:pt x="830" y="454"/>
                  <a:pt x="845" y="0"/>
                </a:cubicBezTo>
                <a:lnTo>
                  <a:pt x="572" y="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127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7" name="Freeform 44"/>
          <p:cNvSpPr/>
          <p:nvPr>
            <p:custDataLst>
              <p:tags r:id="rId6"/>
            </p:custDataLst>
          </p:nvPr>
        </p:nvSpPr>
        <p:spPr bwMode="gray">
          <a:xfrm rot="5235986" flipH="1">
            <a:off x="4436587" y="2897347"/>
            <a:ext cx="388938" cy="5429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rgbClr val="FF0000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20" name="Freeform 47"/>
          <p:cNvSpPr/>
          <p:nvPr>
            <p:custDataLst>
              <p:tags r:id="rId7"/>
            </p:custDataLst>
          </p:nvPr>
        </p:nvSpPr>
        <p:spPr bwMode="gray">
          <a:xfrm rot="5235986" flipV="1">
            <a:off x="7244081" y="4980941"/>
            <a:ext cx="390525" cy="5429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rgbClr val="0070C0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8" name="Freeform 44"/>
          <p:cNvSpPr/>
          <p:nvPr>
            <p:custDataLst>
              <p:tags r:id="rId8"/>
            </p:custDataLst>
          </p:nvPr>
        </p:nvSpPr>
        <p:spPr bwMode="gray">
          <a:xfrm rot="16364014" flipH="1" flipV="1">
            <a:off x="4435794" y="4980941"/>
            <a:ext cx="390525" cy="5429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rgbClr val="00B050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9" name="Freeform 47"/>
          <p:cNvSpPr/>
          <p:nvPr>
            <p:custDataLst>
              <p:tags r:id="rId9"/>
            </p:custDataLst>
          </p:nvPr>
        </p:nvSpPr>
        <p:spPr bwMode="gray">
          <a:xfrm rot="16364014">
            <a:off x="7244874" y="2897347"/>
            <a:ext cx="388938" cy="5429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rgbClr val="FFC000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36875" name="文本框 2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69620" y="2561590"/>
            <a:ext cx="345503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da-DK" sz="2400" smtClean="0">
                <a:solidFill>
                  <a:srgbClr val="007E38"/>
                </a:solidFill>
                <a:latin typeface="+mn-lt"/>
                <a:ea typeface="+mn-ea"/>
              </a:rPr>
              <a:t>✔</a:t>
            </a:r>
            <a:r>
              <a:rPr lang="en-US" altLang="da-DK" sz="2400" smtClean="0">
                <a:solidFill>
                  <a:srgbClr val="00B050"/>
                </a:solidFill>
                <a:latin typeface="+mn-lt"/>
                <a:ea typeface="+mn-ea"/>
              </a:rPr>
              <a:t> </a:t>
            </a:r>
            <a:r>
              <a:rPr lang="en-US" altLang="da-DK" sz="2400" smtClean="0">
                <a:solidFill>
                  <a:schemeClr val="tx1"/>
                </a:solidFill>
                <a:latin typeface="+mn-lt"/>
                <a:ea typeface="+mn-ea"/>
              </a:rPr>
              <a:t>Multiple interface</a:t>
            </a:r>
            <a:endParaRPr lang="en-US" altLang="da-DK" sz="240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6876" name="文本框 2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14020" y="4968240"/>
            <a:ext cx="381063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2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da-DK" sz="2400" smtClean="0">
                <a:solidFill>
                  <a:srgbClr val="007E38"/>
                </a:solidFill>
                <a:latin typeface="+mn-lt"/>
                <a:ea typeface="+mn-ea"/>
                <a:sym typeface="+mn-ea"/>
              </a:rPr>
              <a:t>✔  </a:t>
            </a:r>
            <a:r>
              <a:rPr lang="en-US" altLang="da-DK" sz="2400" smtClean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Realtime Monitorable</a:t>
            </a:r>
            <a:endParaRPr lang="en-US" altLang="da-DK" sz="2400" smtClean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36877" name="文本框 2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845425" y="2493645"/>
            <a:ext cx="350837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</a:rPr>
              <a:t>Scalable and 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Elastic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da-DK" sz="2400" smtClean="0">
                <a:solidFill>
                  <a:srgbClr val="007E38"/>
                </a:solidFill>
                <a:latin typeface="+mn-lt"/>
                <a:ea typeface="+mn-ea"/>
                <a:sym typeface="+mn-ea"/>
              </a:rPr>
              <a:t>✔</a:t>
            </a:r>
            <a:endParaRPr lang="en-US" altLang="da-DK" sz="2400" dirty="0" smtClean="0">
              <a:solidFill>
                <a:srgbClr val="007E38"/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36878" name="文本框 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777480" y="4968240"/>
            <a:ext cx="34131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2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</a:rPr>
              <a:t> Artificial Intelligence </a:t>
            </a:r>
            <a:r>
              <a:rPr lang="en-US" altLang="da-DK" sz="2400" smtClean="0">
                <a:solidFill>
                  <a:srgbClr val="007E38"/>
                </a:solidFill>
                <a:latin typeface="+mn-lt"/>
                <a:ea typeface="+mn-ea"/>
                <a:sym typeface="+mn-ea"/>
              </a:rPr>
              <a:t>✔</a:t>
            </a:r>
            <a:endParaRPr lang="en-US" altLang="zh-CN" sz="24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38200" y="1618615"/>
            <a:ext cx="9539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A scalable cloud based sentiment analysis system. </a:t>
            </a:r>
            <a:endParaRPr lang="en-US" sz="2800"/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da-DK" smtClean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Multiple interface</a:t>
            </a:r>
            <a:endParaRPr lang="zh-CN" altLang="en-US" dirty="0"/>
          </a:p>
        </p:txBody>
      </p:sp>
      <p:sp>
        <p:nvSpPr>
          <p:cNvPr id="15363" name="矩形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5036" y="2006919"/>
            <a:ext cx="79375" cy="4921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 lnSpcReduction="2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20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5364" name="矩形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2990" y="2007235"/>
            <a:ext cx="1651635" cy="4921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 lnSpcReduction="2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Site</a:t>
            </a:r>
            <a:endParaRPr lang="zh-CN" alt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矩形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5036" y="4706304"/>
            <a:ext cx="79375" cy="4921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 lnSpcReduction="2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20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8" name="矩形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2990" y="4706620"/>
            <a:ext cx="1651000" cy="4921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 lnSpcReduction="2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REST API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Content Placeholder 8"/>
          <p:cNvGraphicFramePr/>
          <p:nvPr>
            <p:ph idx="1"/>
          </p:nvPr>
        </p:nvGraphicFramePr>
        <p:xfrm>
          <a:off x="3561080" y="1691005"/>
          <a:ext cx="3028315" cy="200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6" imgW="10325100" imgH="7067550" progId="Paint.Picture">
                  <p:embed/>
                </p:oleObj>
              </mc:Choice>
              <mc:Fallback>
                <p:oleObj name="" r:id="rId6" imgW="10325100" imgH="706755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61080" y="1691005"/>
                        <a:ext cx="3028315" cy="200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0"/>
          <p:cNvSpPr txBox="1"/>
          <p:nvPr/>
        </p:nvSpPr>
        <p:spPr>
          <a:xfrm>
            <a:off x="3561080" y="3792220"/>
            <a:ext cx="826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https://website706.s3.amazonaws.com/templatemo_525_the_town/index.html</a:t>
            </a:r>
            <a:endParaRPr lang="en-US"/>
          </a:p>
        </p:txBody>
      </p:sp>
      <p:graphicFrame>
        <p:nvGraphicFramePr>
          <p:cNvPr id="13" name="Object 12"/>
          <p:cNvGraphicFramePr/>
          <p:nvPr/>
        </p:nvGraphicFramePr>
        <p:xfrm>
          <a:off x="3486785" y="4706620"/>
          <a:ext cx="1278890" cy="116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8" imgW="1323975" imgH="1295400" progId="Paint.Picture">
                  <p:embed/>
                </p:oleObj>
              </mc:Choice>
              <mc:Fallback>
                <p:oleObj name="" r:id="rId8" imgW="1323975" imgH="1295400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86785" y="4706620"/>
                        <a:ext cx="1278890" cy="1160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5032375" y="4830445"/>
            <a:ext cx="826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Provide REST API by AWS API Gataway </a:t>
            </a:r>
            <a:endParaRPr lang="en-US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Scalable and </a:t>
            </a:r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Elastic</a:t>
            </a:r>
            <a:endParaRPr lang="zh-CN" altLang="en-US" dirty="0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600075" y="2131060"/>
          <a:ext cx="5326380" cy="3697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4362450" imgH="2876550" progId="Paint.Picture">
                  <p:embed/>
                </p:oleObj>
              </mc:Choice>
              <mc:Fallback>
                <p:oleObj name="" r:id="rId2" imgW="4362450" imgH="28765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075" y="2131060"/>
                        <a:ext cx="5326380" cy="3697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5753100" y="2256155"/>
            <a:ext cx="58172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core component of AWS Lambda is auto-scalable.</a:t>
            </a:r>
            <a:endParaRPr lang="en-US"/>
          </a:p>
          <a:p>
            <a:endParaRPr lang="en-US"/>
          </a:p>
          <a:p>
            <a:r>
              <a:rPr lang="en-US"/>
              <a:t>Monitoring the system loading,  CloudWatch will start more lambda instances when loading is high and close unnecessary instances when loading is low. </a:t>
            </a:r>
            <a:endParaRPr 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da-DK" smtClean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Realtime Monitorable</a:t>
            </a:r>
            <a:endParaRPr lang="zh-CN" altLang="en-US" dirty="0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740" y="1619885"/>
            <a:ext cx="3000375" cy="1333500"/>
          </a:xfrm>
          <a:prstGeom prst="rect">
            <a:avLst/>
          </a:prstGeom>
        </p:spPr>
      </p:pic>
      <p:graphicFrame>
        <p:nvGraphicFramePr>
          <p:cNvPr id="3" name="Object 2"/>
          <p:cNvGraphicFramePr/>
          <p:nvPr/>
        </p:nvGraphicFramePr>
        <p:xfrm>
          <a:off x="963930" y="3489960"/>
          <a:ext cx="5574030" cy="275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7524750" imgH="3267075" progId="Paint.Picture">
                  <p:embed/>
                </p:oleObj>
              </mc:Choice>
              <mc:Fallback>
                <p:oleObj name="" r:id="rId3" imgW="7524750" imgH="326707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3930" y="3489960"/>
                        <a:ext cx="5574030" cy="2757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7589520" y="2757170"/>
            <a:ext cx="4242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By recording all request and analysis result in database,  Online Sentiment Analyzer has ability to report request status in realtime. </a:t>
            </a:r>
            <a:endParaRPr lang="en-US"/>
          </a:p>
        </p:txBody>
      </p:sp>
      <p:graphicFrame>
        <p:nvGraphicFramePr>
          <p:cNvPr id="9" name="Object 8"/>
          <p:cNvGraphicFramePr/>
          <p:nvPr/>
        </p:nvGraphicFramePr>
        <p:xfrm>
          <a:off x="4401185" y="1691005"/>
          <a:ext cx="2058035" cy="106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886075" imgH="1543050" progId="Paint.Picture">
                  <p:embed/>
                </p:oleObj>
              </mc:Choice>
              <mc:Fallback>
                <p:oleObj name="" r:id="rId5" imgW="2886075" imgH="154305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01185" y="1691005"/>
                        <a:ext cx="2058035" cy="1065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Artificial Intelligence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</p:txBody>
      </p:sp>
      <p:graphicFrame>
        <p:nvGraphicFramePr>
          <p:cNvPr id="2" name="Content Placeholder 1"/>
          <p:cNvGraphicFramePr/>
          <p:nvPr>
            <p:ph sz="half" idx="1"/>
          </p:nvPr>
        </p:nvGraphicFramePr>
        <p:xfrm>
          <a:off x="1104265" y="2091055"/>
          <a:ext cx="2738755" cy="2983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2714625" imgH="2809875" progId="Paint.Picture">
                  <p:embed/>
                </p:oleObj>
              </mc:Choice>
              <mc:Fallback>
                <p:oleObj name="" r:id="rId2" imgW="2714625" imgH="2809875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4265" y="2091055"/>
                        <a:ext cx="2738755" cy="2983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5062220" y="1691005"/>
            <a:ext cx="6113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system is based on Amazon Comprehend, a natural language processing (NLP) service that uses machine learning to find insights and relationships in text.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35" y="3576955"/>
            <a:ext cx="4976495" cy="28587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sym typeface="+mn-ea"/>
              </a:rPr>
              <a:t>Architecture </a:t>
            </a:r>
            <a:endParaRPr lang="zh-CN" altLang="en-US" dirty="0"/>
          </a:p>
        </p:txBody>
      </p:sp>
      <p:graphicFrame>
        <p:nvGraphicFramePr>
          <p:cNvPr id="12" name="Content Placeholder 11"/>
          <p:cNvGraphicFramePr>
            <a:graphicFrameLocks noChangeAspect="1"/>
          </p:cNvGraphicFramePr>
          <p:nvPr>
            <p:ph idx="1"/>
          </p:nvPr>
        </p:nvGraphicFramePr>
        <p:xfrm>
          <a:off x="2228850" y="1494790"/>
          <a:ext cx="8561070" cy="5158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2" imgW="7429500" imgH="4476750" progId="Paint.Picture">
                  <p:embed/>
                </p:oleObj>
              </mc:Choice>
              <mc:Fallback>
                <p:oleObj name="" r:id="rId2" imgW="7429500" imgH="4476750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8850" y="1494790"/>
                        <a:ext cx="8561070" cy="5158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altLang="zh-CN" sz="7200" smtClean="0">
                <a:effectLst/>
              </a:rPr>
              <a:t>THANK YOU</a:t>
            </a:r>
            <a:endParaRPr lang="zh-CN" altLang="en-US" sz="7200" dirty="0"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4"/>
  <p:tag name="KSO_WM_UNIT_TYPE" val="a"/>
  <p:tag name="KSO_WM_UNIT_INDEX" val="1"/>
  <p:tag name="KSO_WM_UNIT_ID" val="custom164_31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YOU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3"/>
  <p:tag name="KSO_WM_UNIT_ID" val="custom160447_29*q_i*1_3"/>
  <p:tag name="KSO_WM_UNIT_CLEAR" val="1"/>
  <p:tag name="KSO_WM_UNIT_LAYERLEVEL" val="1_1"/>
  <p:tag name="KSO_WM_DIAGRAM_GROUP_CODE" val="q1-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4"/>
  <p:tag name="KSO_WM_UNIT_ID" val="custom160447_29*q_i*1_4"/>
  <p:tag name="KSO_WM_UNIT_CLEAR" val="1"/>
  <p:tag name="KSO_WM_UNIT_LAYERLEVEL" val="1_1"/>
  <p:tag name="KSO_WM_DIAGRAM_GROUP_CODE" val="q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6"/>
  <p:tag name="KSO_WM_UNIT_ID" val="custom160447_29*q_i*1_6"/>
  <p:tag name="KSO_WM_UNIT_CLEAR" val="1"/>
  <p:tag name="KSO_WM_UNIT_LAYERLEVEL" val="1_1"/>
  <p:tag name="KSO_WM_DIAGRAM_GROUP_CODE" val="q1-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7"/>
  <p:tag name="KSO_WM_UNIT_ID" val="custom160447_29*q_i*1_7"/>
  <p:tag name="KSO_WM_UNIT_CLEAR" val="1"/>
  <p:tag name="KSO_WM_UNIT_LAYERLEVEL" val="1_1"/>
  <p:tag name="KSO_WM_DIAGRAM_GROUP_CODE" val="q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8"/>
  <p:tag name="KSO_WM_UNIT_ID" val="custom160447_29*q_i*1_8"/>
  <p:tag name="KSO_WM_UNIT_CLEAR" val="1"/>
  <p:tag name="KSO_WM_UNIT_LAYERLEVEL" val="1_1"/>
  <p:tag name="KSO_WM_DIAGRAM_GROUP_CODE" val="q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h_f"/>
  <p:tag name="KSO_WM_UNIT_INDEX" val="1_1_1"/>
  <p:tag name="KSO_WM_UNIT_ID" val="custom160447_29*q_h_f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h_f"/>
  <p:tag name="KSO_WM_UNIT_INDEX" val="1_4_1"/>
  <p:tag name="KSO_WM_UNIT_ID" val="custom160447_29*q_h_f*1_4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h_f"/>
  <p:tag name="KSO_WM_UNIT_INDEX" val="1_2_1"/>
  <p:tag name="KSO_WM_UNIT_ID" val="custom160447_29*q_h_f*1_2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h_f"/>
  <p:tag name="KSO_WM_UNIT_INDEX" val="1_3_1"/>
  <p:tag name="KSO_WM_UNIT_ID" val="custom160447_29*q_h_f*1_3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20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7"/>
  <p:tag name="KSO_WM_SLIDE_SIZE" val="828*34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1"/>
  <p:tag name="KSO_WM_UNIT_ID" val="custom160447_13*l_i*1_1"/>
  <p:tag name="KSO_WM_UNIT_CLEAR" val="1"/>
  <p:tag name="KSO_WM_UNIT_LAYERLEVEL" val="1_1"/>
  <p:tag name="KSO_WM_DIAGRAM_GROUP_CODE" val="l1-2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1_1"/>
  <p:tag name="KSO_WM_UNIT_ID" val="custom160447_13*l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1"/>
  <p:tag name="KSO_WM_UNIT_ID" val="custom160447_13*l_i*1_1"/>
  <p:tag name="KSO_WM_UNIT_CLEAR" val="1"/>
  <p:tag name="KSO_WM_UNIT_LAYERLEVEL" val="1_1"/>
  <p:tag name="KSO_WM_DIAGRAM_GROUP_CODE" val="l1-2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1_1"/>
  <p:tag name="KSO_WM_UNIT_ID" val="custom160447_13*l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6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52"/>
  <p:tag name="KSO_WM_SLIDE_SIZE" val="828*338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8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52"/>
  <p:tag name="KSO_WM_SLIDE_SIZE" val="828*338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30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52"/>
  <p:tag name="KSO_WM_SLIDE_SIZE" val="828*338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2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52"/>
  <p:tag name="KSO_WM_SLIDE_SIZE" val="828*338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4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52"/>
  <p:tag name="KSO_WM_SLIDE_SIZE" val="828*338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1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YOU"/>
</p:tagLst>
</file>

<file path=ppt/tags/tag36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31"/>
  <p:tag name="KSO_WM_SLIDE_INDEX" val="31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b"/>
  <p:tag name="KSO_WM_UNIT_INDEX" val="1"/>
  <p:tag name="KSO_WM_UNIT_ID" val="custom160447_1*b*1"/>
  <p:tag name="KSO_WM_UNIT_CLEAR" val="1"/>
  <p:tag name="KSO_WM_UNIT_LAYERLEVEL" val="1"/>
  <p:tag name="KSO_WM_UNIT_VALUE" val="27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EMPLATE_THUMBS_INDEX" val="1、9、12、15、19、20、26、30、31"/>
  <p:tag name="KSO_WM_TEMPLATE_CATEGORY" val="custom"/>
  <p:tag name="KSO_WM_TEMPLATE_INDEX" val="160447"/>
  <p:tag name="KSO_WM_TAG_VERSION" val="1.0"/>
  <p:tag name="KSO_WM_SLIDE_ID" val="custom16044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1"/>
  <p:tag name="KSO_WM_UNIT_ID" val="custom160447_29*q_i*1_1"/>
  <p:tag name="KSO_WM_UNIT_CLEAR" val="1"/>
  <p:tag name="KSO_WM_UNIT_LAYERLEVEL" val="1_1"/>
  <p:tag name="KSO_WM_DIAGRAM_GROUP_CODE" val="q1-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2"/>
  <p:tag name="KSO_WM_UNIT_ID" val="custom160447_29*q_i*1_2"/>
  <p:tag name="KSO_WM_UNIT_CLEAR" val="1"/>
  <p:tag name="KSO_WM_UNIT_LAYERLEVEL" val="1_1"/>
  <p:tag name="KSO_WM_DIAGRAM_GROUP_CODE" val="q1-1"/>
</p:tagLst>
</file>

<file path=ppt/theme/theme1.xml><?xml version="1.0" encoding="utf-8"?>
<a:theme xmlns:a="http://schemas.openxmlformats.org/drawingml/2006/main" name="A000120140530A79PPBG">
  <a:themeElements>
    <a:clrScheme name="160164.16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887DCD"/>
      </a:accent1>
      <a:accent2>
        <a:srgbClr val="6F8BC9"/>
      </a:accent2>
      <a:accent3>
        <a:srgbClr val="BA88C2"/>
      </a:accent3>
      <a:accent4>
        <a:srgbClr val="84ADE4"/>
      </a:accent4>
      <a:accent5>
        <a:srgbClr val="9D939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944</Words>
  <Application>WPS Presentation</Application>
  <PresentationFormat>宽屏</PresentationFormat>
  <Paragraphs>45</Paragraphs>
  <Slides>8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宋体</vt:lpstr>
      <vt:lpstr>Wingdings</vt:lpstr>
      <vt:lpstr>幼圆</vt:lpstr>
      <vt:lpstr>黑体</vt:lpstr>
      <vt:lpstr>Calibri</vt:lpstr>
      <vt:lpstr>微软雅黑</vt:lpstr>
      <vt:lpstr>Arial Unicode MS</vt:lpstr>
      <vt:lpstr>Arial Narrow</vt:lpstr>
      <vt:lpstr>A000120140530A79PPBG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LOREM IPSUM DOLOR</vt:lpstr>
      <vt:lpstr>Online Sentiment Analyzer</vt:lpstr>
      <vt:lpstr>LOREM IPSUM DOLOR</vt:lpstr>
      <vt:lpstr>Multiple interface</vt:lpstr>
      <vt:lpstr>Scalable and Elastic</vt:lpstr>
      <vt:lpstr>Scalable and Elastic</vt:lpstr>
      <vt:lpstr>AI 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杨春夏</dc:creator>
  <cp:lastModifiedBy>DELL</cp:lastModifiedBy>
  <cp:revision>242</cp:revision>
  <dcterms:created xsi:type="dcterms:W3CDTF">2015-04-01T06:15:00Z</dcterms:created>
  <dcterms:modified xsi:type="dcterms:W3CDTF">2020-11-15T12:42:10Z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